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7" r:id="rId4"/>
    <p:sldId id="294" r:id="rId5"/>
    <p:sldId id="268" r:id="rId6"/>
    <p:sldId id="273" r:id="rId7"/>
    <p:sldId id="295" r:id="rId8"/>
    <p:sldId id="274" r:id="rId9"/>
    <p:sldId id="271" r:id="rId10"/>
    <p:sldId id="292" r:id="rId11"/>
    <p:sldId id="290" r:id="rId12"/>
    <p:sldId id="289" r:id="rId13"/>
    <p:sldId id="287" r:id="rId14"/>
    <p:sldId id="288" r:id="rId15"/>
    <p:sldId id="293" r:id="rId16"/>
    <p:sldId id="282" r:id="rId17"/>
    <p:sldId id="285" r:id="rId18"/>
    <p:sldId id="283" r:id="rId19"/>
    <p:sldId id="296" r:id="rId20"/>
    <p:sldId id="286" r:id="rId21"/>
    <p:sldId id="297" r:id="rId22"/>
    <p:sldId id="298" r:id="rId23"/>
    <p:sldId id="275" r:id="rId24"/>
    <p:sldId id="299" r:id="rId25"/>
    <p:sldId id="26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Djordje\nalazi%20parlament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Djordje\nalazi%20parlament.xlsx" TargetMode="External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Djordje\nalazi%20parlament.xlsx" TargetMode="External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ojan%20Klacar\CESID\UNDP%20Narodna%20skupstina\Djordje\nalazi%20parlamen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Djordje\nalazi%20parlamen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ojan%20Klacar\CESID\UNDP%20Narodna%20skupstina\Report\Parlament,%20radno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ojan%20Klacar\CESID\UNDP%20Narodna%20skupstina\Report\Parlament,%20radno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5.2264247730043839E-3"/>
                  <c:y val="-1.209643728221998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11188777388606E-3"/>
                  <c:y val="-6.148147557220898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359671117379951E-3"/>
                  <c:y val="-8.509493037095923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276975420000764E-3"/>
                  <c:y val="-8.871840325348436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Sheet2!$B$171:$B$175</c:f>
              <c:strCache>
                <c:ptCount val="5"/>
                <c:pt idx="0">
                  <c:v>Negativan</c:v>
                </c:pt>
                <c:pt idx="1">
                  <c:v>Blago negativan</c:v>
                </c:pt>
                <c:pt idx="2">
                  <c:v>Neutralan</c:v>
                </c:pt>
                <c:pt idx="3">
                  <c:v>Blago pozitivan</c:v>
                </c:pt>
                <c:pt idx="4">
                  <c:v>Pozitivan</c:v>
                </c:pt>
              </c:strCache>
            </c:strRef>
          </c:cat>
          <c:val>
            <c:numRef>
              <c:f>Sheet2!$C$171:$C$175</c:f>
              <c:numCache>
                <c:formatCode>0</c:formatCode>
                <c:ptCount val="5"/>
                <c:pt idx="0">
                  <c:v>7.8</c:v>
                </c:pt>
                <c:pt idx="1">
                  <c:v>30.7</c:v>
                </c:pt>
                <c:pt idx="2">
                  <c:v>48.1</c:v>
                </c:pt>
                <c:pt idx="3">
                  <c:v>12.3</c:v>
                </c:pt>
                <c:pt idx="4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1954432"/>
        <c:axId val="31952896"/>
      </c:barChart>
      <c:valAx>
        <c:axId val="3195289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31954432"/>
        <c:crosses val="autoZero"/>
        <c:crossBetween val="between"/>
      </c:valAx>
      <c:catAx>
        <c:axId val="31954432"/>
        <c:scaling>
          <c:orientation val="minMax"/>
        </c:scaling>
        <c:delete val="0"/>
        <c:axPos val="l"/>
        <c:majorTickMark val="out"/>
        <c:minorTickMark val="none"/>
        <c:tickLblPos val="nextTo"/>
        <c:crossAx val="31952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II'!$D$159:$D$162</c:f>
              <c:strCache>
                <c:ptCount val="4"/>
                <c:pt idx="0">
                  <c:v>Ne zna, ne može da proceni</c:v>
                </c:pt>
                <c:pt idx="1">
                  <c:v>Ne, rad NSRS ne treba prenositi putem TV-a</c:v>
                </c:pt>
                <c:pt idx="2">
                  <c:v>Ne, dovoljno je ono što trenutno emituje javni servis (RTS)</c:v>
                </c:pt>
                <c:pt idx="3">
                  <c:v>Da, ovakav kanal bi značajno doprineo promovisanju rada NSRS među građanima</c:v>
                </c:pt>
              </c:strCache>
            </c:strRef>
          </c:cat>
          <c:val>
            <c:numRef>
              <c:f>'Frekvencije II'!$E$159:$E$162</c:f>
              <c:numCache>
                <c:formatCode>General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39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709120"/>
        <c:axId val="38707584"/>
      </c:barChart>
      <c:valAx>
        <c:axId val="387075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709120"/>
        <c:crosses val="autoZero"/>
        <c:crossBetween val="between"/>
      </c:valAx>
      <c:catAx>
        <c:axId val="38709120"/>
        <c:scaling>
          <c:orientation val="minMax"/>
        </c:scaling>
        <c:delete val="0"/>
        <c:axPos val="l"/>
        <c:majorTickMark val="out"/>
        <c:minorTickMark val="none"/>
        <c:tickLblPos val="nextTo"/>
        <c:crossAx val="38707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7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II'!$D$130:$D$140</c:f>
              <c:strCache>
                <c:ptCount val="11"/>
                <c:pt idx="0">
                  <c:v>Ne zna/BO</c:v>
                </c:pt>
                <c:pt idx="1">
                  <c:v>Ne treba, već postoji dovoljno informacija o radu NSRS</c:v>
                </c:pt>
                <c:pt idx="2">
                  <c:v>Treba u svim nacionalnim dnevnim novinama</c:v>
                </c:pt>
                <c:pt idx="3">
                  <c:v>Politika</c:v>
                </c:pt>
                <c:pt idx="4">
                  <c:v>Večernje novosti</c:v>
                </c:pt>
                <c:pt idx="5">
                  <c:v>Blic</c:v>
                </c:pt>
                <c:pt idx="6">
                  <c:v>Alo</c:v>
                </c:pt>
                <c:pt idx="7">
                  <c:v>Kurir</c:v>
                </c:pt>
                <c:pt idx="8">
                  <c:v>Dnevnik</c:v>
                </c:pt>
                <c:pt idx="9">
                  <c:v>Danas</c:v>
                </c:pt>
                <c:pt idx="10">
                  <c:v>Informer</c:v>
                </c:pt>
              </c:strCache>
            </c:strRef>
          </c:cat>
          <c:val>
            <c:numRef>
              <c:f>'Frekvencije II'!$E$130:$E$140</c:f>
              <c:numCache>
                <c:formatCode>General</c:formatCode>
                <c:ptCount val="11"/>
                <c:pt idx="0">
                  <c:v>20</c:v>
                </c:pt>
                <c:pt idx="1">
                  <c:v>38.200000000000003</c:v>
                </c:pt>
                <c:pt idx="2">
                  <c:v>31.4</c:v>
                </c:pt>
                <c:pt idx="3">
                  <c:v>5.0999999999999996</c:v>
                </c:pt>
                <c:pt idx="4">
                  <c:v>1.7</c:v>
                </c:pt>
                <c:pt idx="5">
                  <c:v>1.6</c:v>
                </c:pt>
                <c:pt idx="6">
                  <c:v>0.70000000000000062</c:v>
                </c:pt>
                <c:pt idx="7">
                  <c:v>0.60000000000000064</c:v>
                </c:pt>
                <c:pt idx="8">
                  <c:v>0.30000000000000032</c:v>
                </c:pt>
                <c:pt idx="9">
                  <c:v>0.2</c:v>
                </c:pt>
                <c:pt idx="10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26816"/>
        <c:axId val="38628352"/>
      </c:barChart>
      <c:catAx>
        <c:axId val="3862681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sr-Latn-RS"/>
          </a:p>
        </c:txPr>
        <c:crossAx val="38628352"/>
        <c:crosses val="autoZero"/>
        <c:auto val="1"/>
        <c:lblAlgn val="ctr"/>
        <c:lblOffset val="100"/>
        <c:noMultiLvlLbl val="0"/>
      </c:catAx>
      <c:valAx>
        <c:axId val="386283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62681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II'!$D$271:$D$276</c:f>
              <c:strCache>
                <c:ptCount val="6"/>
                <c:pt idx="0">
                  <c:v>Ne zna, nema stav</c:v>
                </c:pt>
                <c:pt idx="1">
                  <c:v>Uopšte nisu otvoreni prema javnosti</c:v>
                </c:pt>
                <c:pt idx="2">
                  <c:v>Uglavnom nisu otvoreni</c:v>
                </c:pt>
                <c:pt idx="3">
                  <c:v>I jesu i nisu otvoreni</c:v>
                </c:pt>
                <c:pt idx="4">
                  <c:v>Uglavnom su otvoreni</c:v>
                </c:pt>
                <c:pt idx="5">
                  <c:v>U potpunosti su otvoreni prema javnosti</c:v>
                </c:pt>
              </c:strCache>
            </c:strRef>
          </c:cat>
          <c:val>
            <c:numRef>
              <c:f>'Frekvencije II'!$E$271:$E$276</c:f>
              <c:numCache>
                <c:formatCode>General</c:formatCode>
                <c:ptCount val="6"/>
                <c:pt idx="0">
                  <c:v>16</c:v>
                </c:pt>
                <c:pt idx="1">
                  <c:v>20</c:v>
                </c:pt>
                <c:pt idx="2">
                  <c:v>16</c:v>
                </c:pt>
                <c:pt idx="3">
                  <c:v>25</c:v>
                </c:pt>
                <c:pt idx="4">
                  <c:v>18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012224"/>
        <c:axId val="41010688"/>
      </c:barChart>
      <c:valAx>
        <c:axId val="41010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1012224"/>
        <c:crosses val="autoZero"/>
        <c:crossBetween val="between"/>
      </c:valAx>
      <c:catAx>
        <c:axId val="41012224"/>
        <c:scaling>
          <c:orientation val="minMax"/>
        </c:scaling>
        <c:delete val="0"/>
        <c:axPos val="l"/>
        <c:majorTickMark val="out"/>
        <c:minorTickMark val="none"/>
        <c:tickLblPos val="nextTo"/>
        <c:crossAx val="410106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8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Sheet2!$B$132:$B$144</c:f>
              <c:strCache>
                <c:ptCount val="13"/>
                <c:pt idx="0">
                  <c:v>Ekonomski problemi</c:v>
                </c:pt>
                <c:pt idx="1">
                  <c:v>Položaj mladih u Srbiji</c:v>
                </c:pt>
                <c:pt idx="2">
                  <c:v>Socijalna politika </c:v>
                </c:pt>
                <c:pt idx="3">
                  <c:v>Kosovo</c:v>
                </c:pt>
                <c:pt idx="4">
                  <c:v>Zdravstvo</c:v>
                </c:pt>
                <c:pt idx="5">
                  <c:v>Borba protiv korupcije i kriminala</c:v>
                </c:pt>
                <c:pt idx="6">
                  <c:v>Obrazovanje</c:v>
                </c:pt>
                <c:pt idx="7">
                  <c:v>Diskriminisane grupe (LGBT, Romi)</c:v>
                </c:pt>
                <c:pt idx="8">
                  <c:v>Evropske integracije</c:v>
                </c:pt>
                <c:pt idx="9">
                  <c:v>Pravosuđe</c:v>
                </c:pt>
                <c:pt idx="10">
                  <c:v>Rad premijera i ministara u Vladi </c:v>
                </c:pt>
                <c:pt idx="11">
                  <c:v>Policija, vojska</c:v>
                </c:pt>
                <c:pt idx="12">
                  <c:v>Ne zna, bez odgovora</c:v>
                </c:pt>
              </c:strCache>
            </c:strRef>
          </c:cat>
          <c:val>
            <c:numRef>
              <c:f>Sheet2!$C$132:$C$144</c:f>
              <c:numCache>
                <c:formatCode>General</c:formatCode>
                <c:ptCount val="13"/>
                <c:pt idx="0">
                  <c:v>21.6</c:v>
                </c:pt>
                <c:pt idx="1">
                  <c:v>19.2</c:v>
                </c:pt>
                <c:pt idx="2">
                  <c:v>16.399999999999999</c:v>
                </c:pt>
                <c:pt idx="3">
                  <c:v>7.7</c:v>
                </c:pt>
                <c:pt idx="4">
                  <c:v>6.5</c:v>
                </c:pt>
                <c:pt idx="5">
                  <c:v>5</c:v>
                </c:pt>
                <c:pt idx="6">
                  <c:v>3.7</c:v>
                </c:pt>
                <c:pt idx="7">
                  <c:v>2.1</c:v>
                </c:pt>
                <c:pt idx="8">
                  <c:v>2</c:v>
                </c:pt>
                <c:pt idx="9">
                  <c:v>1.9000000000000001</c:v>
                </c:pt>
                <c:pt idx="10">
                  <c:v>1.1000000000000001</c:v>
                </c:pt>
                <c:pt idx="11">
                  <c:v>0.60000000000000064</c:v>
                </c:pt>
                <c:pt idx="12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09216896"/>
        <c:axId val="109218432"/>
        <c:axId val="0"/>
      </c:bar3DChart>
      <c:catAx>
        <c:axId val="109216896"/>
        <c:scaling>
          <c:orientation val="maxMin"/>
        </c:scaling>
        <c:delete val="0"/>
        <c:axPos val="l"/>
        <c:majorTickMark val="none"/>
        <c:minorTickMark val="none"/>
        <c:tickLblPos val="nextTo"/>
        <c:crossAx val="109218432"/>
        <c:crosses val="autoZero"/>
        <c:auto val="1"/>
        <c:lblAlgn val="ctr"/>
        <c:lblOffset val="100"/>
        <c:noMultiLvlLbl val="0"/>
      </c:catAx>
      <c:valAx>
        <c:axId val="10921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921689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7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/>
                      <a:t>30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Sheet2!$B$3:$B$5</c:f>
              <c:strCache>
                <c:ptCount val="3"/>
                <c:pt idx="0">
                  <c:v>Ne zna</c:v>
                </c:pt>
                <c:pt idx="1">
                  <c:v>Zna i navodi tačno ime</c:v>
                </c:pt>
                <c:pt idx="2">
                  <c:v>Zna, ali navodi pogrešno ime</c:v>
                </c:pt>
              </c:strCache>
            </c:strRef>
          </c:cat>
          <c:val>
            <c:numRef>
              <c:f>Sheet2!$C$3:$C$5</c:f>
              <c:numCache>
                <c:formatCode>General</c:formatCode>
                <c:ptCount val="3"/>
                <c:pt idx="0">
                  <c:v>651</c:v>
                </c:pt>
                <c:pt idx="1">
                  <c:v>324</c:v>
                </c:pt>
                <c:pt idx="2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975131233596326"/>
          <c:y val="8.0387139107611499E-2"/>
          <c:w val="0.33455033922646765"/>
          <c:h val="0.8677500345351576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914067248079234E-2"/>
          <c:y val="7.3660529275945782E-2"/>
          <c:w val="0.92624489834689572"/>
          <c:h val="0.5636869349664624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Sheet2!$B$26:$B$31</c:f>
              <c:strCache>
                <c:ptCount val="6"/>
                <c:pt idx="0">
                  <c:v>Ne zna, ne može da oceni</c:v>
                </c:pt>
                <c:pt idx="1">
                  <c:v>Nedovoljan</c:v>
                </c:pt>
                <c:pt idx="2">
                  <c:v>Dovoljan</c:v>
                </c:pt>
                <c:pt idx="3">
                  <c:v>Dobar</c:v>
                </c:pt>
                <c:pt idx="4">
                  <c:v>Vrlo dobar</c:v>
                </c:pt>
                <c:pt idx="5">
                  <c:v>Odličan</c:v>
                </c:pt>
              </c:strCache>
            </c:strRef>
          </c:cat>
          <c:val>
            <c:numRef>
              <c:f>Sheet2!$C$26:$C$31</c:f>
              <c:numCache>
                <c:formatCode>0%</c:formatCode>
                <c:ptCount val="6"/>
                <c:pt idx="0">
                  <c:v>4.9000000000000113E-2</c:v>
                </c:pt>
                <c:pt idx="1">
                  <c:v>4.9000000000000113E-2</c:v>
                </c:pt>
                <c:pt idx="2">
                  <c:v>0.12300000000000012</c:v>
                </c:pt>
                <c:pt idx="3">
                  <c:v>0.31700000000000172</c:v>
                </c:pt>
                <c:pt idx="4">
                  <c:v>0.24900000000000044</c:v>
                </c:pt>
                <c:pt idx="5">
                  <c:v>0.21200000000000024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115392"/>
        <c:axId val="37116928"/>
        <c:axId val="0"/>
      </c:bar3DChart>
      <c:catAx>
        <c:axId val="37115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7116928"/>
        <c:crosses val="autoZero"/>
        <c:auto val="1"/>
        <c:lblAlgn val="ctr"/>
        <c:lblOffset val="100"/>
        <c:noMultiLvlLbl val="0"/>
      </c:catAx>
      <c:valAx>
        <c:axId val="371169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71153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Constantia" pitchFamily="18" charset="0"/>
        </a:defRPr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1484752457457887E-3"/>
                  <c:y val="1.94575678040245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Sheet2!$B$101:$B$105</c:f>
              <c:strCache>
                <c:ptCount val="5"/>
                <c:pt idx="0">
                  <c:v>Veoma poboljšao</c:v>
                </c:pt>
                <c:pt idx="1">
                  <c:v>Donekle poboljšao</c:v>
                </c:pt>
                <c:pt idx="2">
                  <c:v>Ostao je isti</c:v>
                </c:pt>
                <c:pt idx="3">
                  <c:v>Donekle se pogoršao</c:v>
                </c:pt>
                <c:pt idx="4">
                  <c:v>Veoma se pogoršao</c:v>
                </c:pt>
              </c:strCache>
            </c:strRef>
          </c:cat>
          <c:val>
            <c:numRef>
              <c:f>Sheet2!$C$101:$C$105</c:f>
              <c:numCache>
                <c:formatCode>General</c:formatCode>
                <c:ptCount val="5"/>
                <c:pt idx="0">
                  <c:v>71</c:v>
                </c:pt>
                <c:pt idx="1">
                  <c:v>363</c:v>
                </c:pt>
                <c:pt idx="2">
                  <c:v>344</c:v>
                </c:pt>
                <c:pt idx="3">
                  <c:v>63</c:v>
                </c:pt>
                <c:pt idx="4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006336"/>
        <c:axId val="37004800"/>
      </c:barChart>
      <c:valAx>
        <c:axId val="37004800"/>
        <c:scaling>
          <c:orientation val="minMax"/>
          <c:max val="40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006336"/>
        <c:crosses val="autoZero"/>
        <c:crossBetween val="between"/>
      </c:valAx>
      <c:catAx>
        <c:axId val="37006336"/>
        <c:scaling>
          <c:orientation val="minMax"/>
        </c:scaling>
        <c:delete val="0"/>
        <c:axPos val="l"/>
        <c:majorTickMark val="out"/>
        <c:minorTickMark val="none"/>
        <c:tickLblPos val="nextTo"/>
        <c:crossAx val="370048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I'!$B$4:$B$8</c:f>
              <c:strCache>
                <c:ptCount val="5"/>
                <c:pt idx="0">
                  <c:v>Ne zna, ne može da oceni</c:v>
                </c:pt>
                <c:pt idx="1">
                  <c:v>Uopšte nije jasan</c:v>
                </c:pt>
                <c:pt idx="2">
                  <c:v>Nije jasan</c:v>
                </c:pt>
                <c:pt idx="3">
                  <c:v>Donekle je jasan</c:v>
                </c:pt>
                <c:pt idx="4">
                  <c:v>Potpuno je jasan</c:v>
                </c:pt>
              </c:strCache>
            </c:strRef>
          </c:cat>
          <c:val>
            <c:numRef>
              <c:f>'Frekvencije I'!$C$4:$C$8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16</c:v>
                </c:pt>
                <c:pt idx="3">
                  <c:v>44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175680"/>
        <c:axId val="37165696"/>
      </c:barChart>
      <c:valAx>
        <c:axId val="37165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175680"/>
        <c:crosses val="autoZero"/>
        <c:crossBetween val="between"/>
      </c:valAx>
      <c:catAx>
        <c:axId val="37175680"/>
        <c:scaling>
          <c:orientation val="minMax"/>
        </c:scaling>
        <c:delete val="0"/>
        <c:axPos val="l"/>
        <c:majorTickMark val="out"/>
        <c:minorTickMark val="none"/>
        <c:tickLblPos val="nextTo"/>
        <c:crossAx val="37165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I'!$B$23:$B$27</c:f>
              <c:strCache>
                <c:ptCount val="5"/>
                <c:pt idx="0">
                  <c:v>Ne zna, ne može da oceni</c:v>
                </c:pt>
                <c:pt idx="1">
                  <c:v>Uopšte nemaju</c:v>
                </c:pt>
                <c:pt idx="2">
                  <c:v>Nemaju</c:v>
                </c:pt>
                <c:pt idx="3">
                  <c:v>Donekle imaju</c:v>
                </c:pt>
                <c:pt idx="4">
                  <c:v>U potpunosti imaju</c:v>
                </c:pt>
              </c:strCache>
            </c:strRef>
          </c:cat>
          <c:val>
            <c:numRef>
              <c:f>'Frekvencije I'!$C$23:$C$27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33</c:v>
                </c:pt>
                <c:pt idx="3">
                  <c:v>40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086144"/>
        <c:axId val="38084608"/>
      </c:barChart>
      <c:valAx>
        <c:axId val="38084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086144"/>
        <c:crosses val="autoZero"/>
        <c:crossBetween val="between"/>
      </c:valAx>
      <c:catAx>
        <c:axId val="38086144"/>
        <c:scaling>
          <c:orientation val="minMax"/>
        </c:scaling>
        <c:delete val="0"/>
        <c:axPos val="l"/>
        <c:majorTickMark val="out"/>
        <c:minorTickMark val="none"/>
        <c:tickLblPos val="nextTo"/>
        <c:crossAx val="380846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sz="24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'Frekvencije III'!$C$5:$C$7</c:f>
              <c:strCache>
                <c:ptCount val="3"/>
                <c:pt idx="0">
                  <c:v>Ne zna, nije zainteresovan</c:v>
                </c:pt>
                <c:pt idx="1">
                  <c:v>Ne bi želeo da ima veći uticaj na rad NSRS</c:v>
                </c:pt>
                <c:pt idx="2">
                  <c:v>Želeo bi da ima veći uticaj na rad NSRS</c:v>
                </c:pt>
              </c:strCache>
            </c:strRef>
          </c:cat>
          <c:val>
            <c:numRef>
              <c:f>'Frekvencije III'!$D$5:$D$7</c:f>
              <c:numCache>
                <c:formatCode>General</c:formatCode>
                <c:ptCount val="3"/>
                <c:pt idx="0">
                  <c:v>26</c:v>
                </c:pt>
                <c:pt idx="1">
                  <c:v>44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333449985418494"/>
          <c:y val="4.8362636228090207E-2"/>
          <c:w val="0.41091076115485686"/>
          <c:h val="0.8754751315447275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/>
                      <a:t>66,2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III'!$C$28:$C$35</c:f>
              <c:strCache>
                <c:ptCount val="8"/>
                <c:pt idx="0">
                  <c:v>Ne želi da ima veći uticaj</c:v>
                </c:pt>
                <c:pt idx="1">
                  <c:v>Kroz direktan izbor narodnog poslanika koji će me predstavljati u NSRS</c:v>
                </c:pt>
                <c:pt idx="2">
                  <c:v>Kroz lični i neposredni kontakt sa narodnim poslanicima u NSRS</c:v>
                </c:pt>
                <c:pt idx="3">
                  <c:v>Podnošenjem predloga zakona i zalaganjem da se oni usvoje</c:v>
                </c:pt>
                <c:pt idx="4">
                  <c:v>Kroz lični angažman u politici</c:v>
                </c:pt>
                <c:pt idx="5">
                  <c:v>Putem javnog slušanja i iznošenja sopstvenog mišljenja o predlogu zakona koji je u skupštinskoj proceduri</c:v>
                </c:pt>
                <c:pt idx="6">
                  <c:v>Putem pisanog podneska na skupštinskom web sajtu</c:v>
                </c:pt>
                <c:pt idx="7">
                  <c:v>Na neki drugi način</c:v>
                </c:pt>
              </c:strCache>
            </c:strRef>
          </c:cat>
          <c:val>
            <c:numRef>
              <c:f>'Frekvencije III'!$D$28:$D$35</c:f>
              <c:numCache>
                <c:formatCode>General</c:formatCode>
                <c:ptCount val="8"/>
                <c:pt idx="0">
                  <c:v>66.2</c:v>
                </c:pt>
                <c:pt idx="1">
                  <c:v>12.5</c:v>
                </c:pt>
                <c:pt idx="2">
                  <c:v>7.7</c:v>
                </c:pt>
                <c:pt idx="3">
                  <c:v>4.8</c:v>
                </c:pt>
                <c:pt idx="4">
                  <c:v>3.2</c:v>
                </c:pt>
                <c:pt idx="5">
                  <c:v>2.7</c:v>
                </c:pt>
                <c:pt idx="6">
                  <c:v>2.4</c:v>
                </c:pt>
                <c:pt idx="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860096"/>
        <c:axId val="37861632"/>
      </c:barChart>
      <c:catAx>
        <c:axId val="37860096"/>
        <c:scaling>
          <c:orientation val="maxMin"/>
        </c:scaling>
        <c:delete val="0"/>
        <c:axPos val="l"/>
        <c:majorTickMark val="out"/>
        <c:minorTickMark val="none"/>
        <c:tickLblPos val="nextTo"/>
        <c:crossAx val="37861632"/>
        <c:crosses val="autoZero"/>
        <c:auto val="1"/>
        <c:lblAlgn val="ctr"/>
        <c:lblOffset val="100"/>
        <c:noMultiLvlLbl val="0"/>
      </c:catAx>
      <c:valAx>
        <c:axId val="37861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86009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Constantia" pitchFamily="18" charset="0"/>
        </a:defRPr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28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III'!$D$56:$D$60</c:f>
              <c:strCache>
                <c:ptCount val="5"/>
                <c:pt idx="0">
                  <c:v>Ne zna</c:v>
                </c:pt>
                <c:pt idx="1">
                  <c:v>Nema svog predstavnika</c:v>
                </c:pt>
                <c:pt idx="2">
                  <c:v>Ima, ali ne zna ko je</c:v>
                </c:pt>
                <c:pt idx="3">
                  <c:v>Ima, navedena osoba je poslanik u sadašnjem sazivu NSRS</c:v>
                </c:pt>
                <c:pt idx="4">
                  <c:v>Ima, ali navedena osoba nije poslanik</c:v>
                </c:pt>
              </c:strCache>
            </c:strRef>
          </c:cat>
          <c:val>
            <c:numRef>
              <c:f>'Frekvencije III'!$E$56:$E$60</c:f>
              <c:numCache>
                <c:formatCode>General</c:formatCode>
                <c:ptCount val="5"/>
                <c:pt idx="0">
                  <c:v>34</c:v>
                </c:pt>
                <c:pt idx="1">
                  <c:v>25</c:v>
                </c:pt>
                <c:pt idx="2">
                  <c:v>24</c:v>
                </c:pt>
                <c:pt idx="3">
                  <c:v>13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917056"/>
        <c:axId val="37907072"/>
      </c:barChart>
      <c:valAx>
        <c:axId val="379070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917056"/>
        <c:crosses val="max"/>
        <c:crossBetween val="between"/>
      </c:valAx>
      <c:catAx>
        <c:axId val="37917056"/>
        <c:scaling>
          <c:orientation val="maxMin"/>
        </c:scaling>
        <c:delete val="0"/>
        <c:axPos val="l"/>
        <c:majorTickMark val="out"/>
        <c:minorTickMark val="none"/>
        <c:tickLblPos val="nextTo"/>
        <c:crossAx val="379070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'Frekvencije II'!$C$55:$C$58</c:f>
              <c:strCache>
                <c:ptCount val="4"/>
                <c:pt idx="0">
                  <c:v>Ne zna, ne prati rad NSRS</c:v>
                </c:pt>
                <c:pt idx="1">
                  <c:v>Pratim sva skupštinska zasedanja bilo da su redovna ili vanredna</c:v>
                </c:pt>
                <c:pt idx="2">
                  <c:v>Pratim isključivo ona skupštinska zasedanja na kojima se raspravlja o temama koje me zanimaju</c:v>
                </c:pt>
                <c:pt idx="3">
                  <c:v>Pratim samo ona skupštinska zasedanja koja su od izuzetne važnosti za budućnost naroda i zemlje</c:v>
                </c:pt>
              </c:strCache>
            </c:strRef>
          </c:cat>
          <c:val>
            <c:numRef>
              <c:f>'Frekvencije II'!$D$55:$D$58</c:f>
              <c:numCache>
                <c:formatCode>General</c:formatCode>
                <c:ptCount val="4"/>
                <c:pt idx="0">
                  <c:v>30</c:v>
                </c:pt>
                <c:pt idx="1">
                  <c:v>9</c:v>
                </c:pt>
                <c:pt idx="2">
                  <c:v>32</c:v>
                </c:pt>
                <c:pt idx="3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148256320629658"/>
          <c:y val="4.8362636228089992E-2"/>
          <c:w val="0.36276251229432038"/>
          <c:h val="0.937013527155259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sz="2000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'Frekvencije II'!$D$249:$D$252</c:f>
              <c:strCache>
                <c:ptCount val="4"/>
                <c:pt idx="0">
                  <c:v>Ne zna, ne može da proceni</c:v>
                </c:pt>
                <c:pt idx="1">
                  <c:v>Uopšte ne izveštavaju jasno</c:v>
                </c:pt>
                <c:pt idx="2">
                  <c:v>Donekle jasno izveštavaju</c:v>
                </c:pt>
                <c:pt idx="3">
                  <c:v>U potpunosti jasno izveštavaju</c:v>
                </c:pt>
              </c:strCache>
            </c:strRef>
          </c:cat>
          <c:val>
            <c:numRef>
              <c:f>'Frekvencije II'!$E$249:$E$252</c:f>
              <c:numCache>
                <c:formatCode>General</c:formatCode>
                <c:ptCount val="4"/>
                <c:pt idx="0">
                  <c:v>15</c:v>
                </c:pt>
                <c:pt idx="1">
                  <c:v>22</c:v>
                </c:pt>
                <c:pt idx="2">
                  <c:v>53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756736"/>
        <c:axId val="38750848"/>
      </c:barChart>
      <c:valAx>
        <c:axId val="387508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756736"/>
        <c:crosses val="autoZero"/>
        <c:crossBetween val="between"/>
      </c:valAx>
      <c:catAx>
        <c:axId val="38756736"/>
        <c:scaling>
          <c:orientation val="minMax"/>
        </c:scaling>
        <c:delete val="0"/>
        <c:axPos val="l"/>
        <c:majorTickMark val="out"/>
        <c:minorTickMark val="none"/>
        <c:tickLblPos val="nextTo"/>
        <c:crossAx val="387508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Constantia" pitchFamily="18" charset="0"/>
        </a:defRPr>
      </a:pPr>
      <a:endParaRPr lang="sr-Latn-R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EABB-E965-438C-917E-04113272E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88D7-914A-410D-AB6E-E0090F5F6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F114-7ABC-4C63-BFA2-4A160812C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0CF6B-E233-4D6C-A7E6-125FA428A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660A5-0067-4504-AE8D-70F15287D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AA63-7E95-42C9-AD52-531B6C5CC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5E3FA-C931-4495-9F9C-A2FFEF1A0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56149-278A-4573-91B0-B9423A43D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56FDE-1A82-4DCE-962B-ADEA61093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96BFD-1660-400A-B74E-362ED6EE7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F8657-B3DD-4BD7-8439-61152E1B5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4399D0-7F92-42F1-9C00-5EC661E92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rlament.r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r-Latn-CS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85800" y="2971800"/>
            <a:ext cx="8077200" cy="318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321050" indent="-3321050">
              <a:defRPr/>
            </a:pPr>
            <a:r>
              <a:rPr lang="sr-Latn-CS" sz="1900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yriad Pro" pitchFamily="34" charset="0"/>
              </a:rPr>
              <a:t>  </a:t>
            </a:r>
            <a:endParaRPr lang="sr-Latn-CS" sz="1900" b="1" dirty="0">
              <a:solidFill>
                <a:srgbClr val="3333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>
              <a:defRPr/>
            </a:pPr>
            <a:r>
              <a:rPr lang="en-US" sz="2200" b="1" dirty="0">
                <a:solidFill>
                  <a:schemeClr val="bg2"/>
                </a:solidFill>
                <a:latin typeface="Constantia" pitchFamily="18" charset="0"/>
              </a:rPr>
              <a:t>ISTRAŽIVANJE JAVNOG MNENJA </a:t>
            </a:r>
            <a:endParaRPr lang="en-US" sz="2200" dirty="0">
              <a:solidFill>
                <a:schemeClr val="bg2"/>
              </a:solidFill>
              <a:latin typeface="Constantia" pitchFamily="18" charset="0"/>
            </a:endParaRPr>
          </a:p>
          <a:p>
            <a:pPr marL="3321050" indent="-3321050" algn="ctr">
              <a:defRPr/>
            </a:pPr>
            <a:endParaRPr lang="en-US" sz="2000" b="1" dirty="0">
              <a:latin typeface="Constantia" pitchFamily="18" charset="0"/>
            </a:endParaRPr>
          </a:p>
          <a:p>
            <a:pPr marL="3321050" indent="-3321050" algn="just">
              <a:defRPr/>
            </a:pPr>
            <a:r>
              <a:rPr lang="sr-Latn-CS" sz="2400" b="1" dirty="0">
                <a:solidFill>
                  <a:srgbClr val="FF9900"/>
                </a:solidFill>
                <a:latin typeface="Constantia" pitchFamily="18" charset="0"/>
              </a:rPr>
              <a:t> „Odnos građana prema </a:t>
            </a:r>
            <a:r>
              <a:rPr lang="sr-Latn-CS" sz="2400" b="1" dirty="0" smtClean="0">
                <a:solidFill>
                  <a:srgbClr val="FF9900"/>
                </a:solidFill>
                <a:latin typeface="Constantia" pitchFamily="18" charset="0"/>
              </a:rPr>
              <a:t>Narodnoj skupštini Republike  Srbije“</a:t>
            </a:r>
            <a:endParaRPr lang="sr-Latn-CS" sz="2400" dirty="0">
              <a:solidFill>
                <a:srgbClr val="FF9900"/>
              </a:solidFill>
              <a:latin typeface="Constantia" pitchFamily="18" charset="0"/>
            </a:endParaRPr>
          </a:p>
          <a:p>
            <a:pPr marL="3321050" indent="-3321050">
              <a:defRPr/>
            </a:pPr>
            <a:endParaRPr lang="sr-Latn-CS" sz="2000" dirty="0">
              <a:latin typeface="Constantia" pitchFamily="18" charset="0"/>
            </a:endParaRPr>
          </a:p>
          <a:p>
            <a:pPr marL="3321050" indent="-3321050">
              <a:defRPr/>
            </a:pPr>
            <a:endParaRPr lang="sr-Latn-CS" sz="2200" dirty="0">
              <a:latin typeface="Candara" pitchFamily="34" charset="0"/>
            </a:endParaRPr>
          </a:p>
          <a:p>
            <a:pPr marL="3321050" indent="-3321050" algn="ctr">
              <a:defRPr/>
            </a:pPr>
            <a:r>
              <a:rPr lang="en-US" sz="2200" i="1" dirty="0">
                <a:latin typeface="Candara" pitchFamily="34" charset="0"/>
              </a:rPr>
              <a:t>U </a:t>
            </a:r>
            <a:r>
              <a:rPr lang="en-US" sz="2200" i="1" dirty="0" err="1">
                <a:latin typeface="Candara" pitchFamily="34" charset="0"/>
              </a:rPr>
              <a:t>Beogradu</a:t>
            </a:r>
            <a:r>
              <a:rPr lang="en-US" sz="2200" i="1" dirty="0">
                <a:latin typeface="Candara" pitchFamily="34" charset="0"/>
              </a:rPr>
              <a:t>, </a:t>
            </a:r>
            <a:r>
              <a:rPr lang="sr-Latn-RS" sz="2200" i="1" dirty="0" smtClean="0">
                <a:latin typeface="Candara" pitchFamily="34" charset="0"/>
              </a:rPr>
              <a:t>29</a:t>
            </a:r>
            <a:r>
              <a:rPr lang="en-US" sz="2200" i="1" dirty="0" smtClean="0">
                <a:latin typeface="Candara" pitchFamily="34" charset="0"/>
              </a:rPr>
              <a:t>. </a:t>
            </a:r>
            <a:r>
              <a:rPr lang="sr-Latn-RS" sz="2200" i="1" dirty="0" smtClean="0">
                <a:latin typeface="Candara" pitchFamily="34" charset="0"/>
              </a:rPr>
              <a:t>jula </a:t>
            </a:r>
            <a:r>
              <a:rPr lang="sr-Latn-CS" sz="2200" i="1" dirty="0" smtClean="0">
                <a:latin typeface="Candara" pitchFamily="34" charset="0"/>
              </a:rPr>
              <a:t>20</a:t>
            </a:r>
            <a:r>
              <a:rPr lang="en-US" sz="2200" i="1" dirty="0" smtClean="0">
                <a:latin typeface="Candara" pitchFamily="34" charset="0"/>
              </a:rPr>
              <a:t>1</a:t>
            </a:r>
            <a:r>
              <a:rPr lang="sr-Latn-RS" sz="2200" i="1" dirty="0" smtClean="0">
                <a:latin typeface="Candara" pitchFamily="34" charset="0"/>
              </a:rPr>
              <a:t>3</a:t>
            </a:r>
            <a:r>
              <a:rPr lang="sr-Latn-CS" sz="2200" i="1" dirty="0" smtClean="0">
                <a:latin typeface="Candara" pitchFamily="34" charset="0"/>
              </a:rPr>
              <a:t>.</a:t>
            </a:r>
            <a:r>
              <a:rPr lang="en-US" sz="2200" i="1" dirty="0" smtClean="0">
                <a:latin typeface="Candara" pitchFamily="34" charset="0"/>
              </a:rPr>
              <a:t> </a:t>
            </a:r>
            <a:r>
              <a:rPr lang="sr-Latn-CS" sz="2200" i="1" dirty="0">
                <a:latin typeface="Candara" pitchFamily="34" charset="0"/>
              </a:rPr>
              <a:t>godine</a:t>
            </a:r>
            <a:endParaRPr lang="en-US" sz="2200" i="1" dirty="0">
              <a:latin typeface="Candara" pitchFamily="34" charset="0"/>
            </a:endParaRPr>
          </a:p>
          <a:p>
            <a:pPr marL="3321050" indent="-3321050" algn="ctr">
              <a:defRPr/>
            </a:pPr>
            <a:r>
              <a:rPr lang="sr-Latn-RS" sz="2200" i="1" dirty="0" smtClean="0">
                <a:latin typeface="Candara" pitchFamily="34" charset="0"/>
              </a:rPr>
              <a:t>Narodna skupština Republike Srbije</a:t>
            </a:r>
            <a:endParaRPr lang="sr-Latn-CS" sz="2200" i="1" dirty="0">
              <a:latin typeface="Candara" pitchFamily="34" charset="0"/>
            </a:endParaRPr>
          </a:p>
        </p:txBody>
      </p:sp>
      <p:pic>
        <p:nvPicPr>
          <p:cNvPr id="12" name="Picture 11" descr="Skupstina logo za dokumenta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457200" y="1447800"/>
            <a:ext cx="1981200" cy="1057275"/>
          </a:xfrm>
          <a:prstGeom prst="rect">
            <a:avLst/>
          </a:prstGeom>
        </p:spPr>
      </p:pic>
      <p:pic>
        <p:nvPicPr>
          <p:cNvPr id="13" name="Picture 12" descr="logo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7620000" y="1371600"/>
            <a:ext cx="990600" cy="1676400"/>
          </a:xfrm>
          <a:prstGeom prst="rect">
            <a:avLst/>
          </a:prstGeom>
        </p:spPr>
      </p:pic>
      <p:pic>
        <p:nvPicPr>
          <p:cNvPr id="14" name="Picture 13" descr="SDC_RGB_hori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2800" y="1828800"/>
            <a:ext cx="3276600" cy="609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13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39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382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Koliko je Vama kao građaninu jasan rad i funkcija NSRS</a:t>
            </a:r>
            <a:r>
              <a:rPr lang="sr-Latn-R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3716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14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4800" y="57150"/>
            <a:ext cx="868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građani imaju uvid u sva dešavanja u okviru NSRS</a:t>
            </a:r>
            <a:r>
              <a:rPr lang="sr-Latn-R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r>
              <a:rPr lang="vi-V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219200"/>
          <a:ext cx="5486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77000" y="2146518"/>
            <a:ext cx="2362200" cy="1815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sr-Latn-RS" sz="1600" b="1" dirty="0" smtClean="0">
                <a:latin typeface="Constantia" pitchFamily="18" charset="0"/>
              </a:rPr>
              <a:t>Više od polovine građana (54%) kaže da nema dovoljno informacija o radu narodnih poslanika</a:t>
            </a:r>
            <a:r>
              <a:rPr lang="sr-Latn-RS" sz="1600" dirty="0" smtClean="0">
                <a:latin typeface="Constantia" pitchFamily="18" charset="0"/>
              </a:rPr>
              <a:t>; 22% kaže da ima, a 24% ih je neodlučno.</a:t>
            </a:r>
            <a:endParaRPr lang="en-US" sz="1600" dirty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andara" pitchFamily="34" charset="0"/>
              </a:rPr>
              <a:t>1</a:t>
            </a:r>
            <a:r>
              <a:rPr lang="sr-Latn-RS" dirty="0" smtClean="0">
                <a:latin typeface="Candara" pitchFamily="34" charset="0"/>
              </a:rPr>
              <a:t>7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29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7924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Aktivizam građana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143003"/>
          <a:ext cx="8610601" cy="4876798"/>
        </p:xfrm>
        <a:graphic>
          <a:graphicData uri="http://schemas.openxmlformats.org/drawingml/2006/table">
            <a:tbl>
              <a:tblPr/>
              <a:tblGrid>
                <a:gridCol w="6128265"/>
                <a:gridCol w="698157"/>
                <a:gridCol w="711451"/>
                <a:gridCol w="452144"/>
                <a:gridCol w="620584"/>
              </a:tblGrid>
              <a:tr h="36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 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BO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Ne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Da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Uk.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Učestvovali u radu mesne zajednice?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78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17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Posetili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lokalnu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(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gradsku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opštinsku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skupštinu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kao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građanin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?</a:t>
                      </a:r>
                      <a:endParaRPr lang="en-US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72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nstantia"/>
                          <a:ea typeface="Times New Roman"/>
                          <a:cs typeface="Calibri"/>
                        </a:rPr>
                        <a:t>24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Bili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ste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još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uvek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član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političke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stranke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?</a:t>
                      </a:r>
                      <a:endParaRPr lang="en-US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74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nstantia"/>
                          <a:ea typeface="Times New Roman"/>
                          <a:cs typeface="Calibri"/>
                        </a:rPr>
                        <a:t>20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Učestvovali u radu lokalne skupštine kao predstavnik političke stranke?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90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Posetili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Narodnu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skupštinu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RS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kao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građanin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?</a:t>
                      </a:r>
                      <a:endParaRPr lang="en-US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89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Učestvovali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u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javnim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slušanjima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u NSRS?</a:t>
                      </a:r>
                      <a:endParaRPr lang="en-US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91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Constantia"/>
                          <a:ea typeface="Times New Roman"/>
                          <a:cs typeface="Calibri"/>
                        </a:rPr>
                        <a:t>3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Učestvovali u radu NSRS kao pripadnik određene političke stranke?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93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Imali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kontakt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sa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narodnim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poslanikom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ili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predstavnikom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 NSRS?</a:t>
                      </a:r>
                      <a:endParaRPr lang="en-US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84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onstantia"/>
                          <a:ea typeface="Times New Roman"/>
                          <a:cs typeface="Calibri"/>
                        </a:rPr>
                        <a:t>10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Calibri"/>
                        </a:rPr>
                        <a:t>100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7" marR="67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15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25400"/>
            <a:ext cx="86868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biste želeli da imate veći uticaj na rad NSRS</a:t>
            </a:r>
            <a:r>
              <a:rPr lang="sr-Latn-R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i na koji način</a:t>
            </a:r>
            <a:r>
              <a:rPr lang="it-IT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 </a:t>
            </a: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0" y="1066800"/>
          <a:ext cx="3429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3657600" y="990600"/>
          <a:ext cx="548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16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27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r-Latn-C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se u sadašnjem sazivu nalazi barem jedan narodni poslanik koji živi u Vašem gradu/opštini?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533400" y="1219200"/>
          <a:ext cx="800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18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382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Obaveštavanje o radu Narodne skupštine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990601"/>
          <a:ext cx="8536453" cy="429225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48624"/>
                <a:gridCol w="1032402"/>
                <a:gridCol w="739219"/>
                <a:gridCol w="726690"/>
                <a:gridCol w="1171788"/>
                <a:gridCol w="953920"/>
                <a:gridCol w="563810"/>
              </a:tblGrid>
              <a:tr h="1004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nstantia" pitchFamily="18" charset="0"/>
                        </a:rPr>
                        <a:t> 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Ne prati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rad NSRS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Veoma retko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Retko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Povremeno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Redovno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Uk.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271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onstantia" pitchFamily="18" charset="0"/>
                        </a:rPr>
                        <a:t>Televizija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35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25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271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Radio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57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54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onstantia" pitchFamily="18" charset="0"/>
                        </a:rPr>
                        <a:t>Informativni internet portali i sajtovi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63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00FF"/>
                          </a:highlight>
                          <a:latin typeface="Constantia" pitchFamily="18" charset="0"/>
                        </a:rPr>
                        <a:t>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00FF"/>
                          </a:highlight>
                          <a:latin typeface="Constantia" pitchFamily="18" charset="0"/>
                        </a:rPr>
                        <a:t>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494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Štampani mediji, novine i magazini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22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494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Razgovor sa prijateljima, rodbinom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00FFFF"/>
                          </a:highlight>
                          <a:latin typeface="Constantia" pitchFamily="18" charset="0"/>
                        </a:rPr>
                        <a:t>20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00FFFF"/>
                          </a:highlight>
                          <a:latin typeface="Constantia" pitchFamily="18" charset="0"/>
                        </a:rPr>
                        <a:t>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494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Direktni kontakt, poseta NSRS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81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  <a:tr h="54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latin typeface="Constantia" pitchFamily="18" charset="0"/>
                        </a:rPr>
                        <a:t>Skupštinski</a:t>
                      </a:r>
                      <a:r>
                        <a:rPr lang="fr-FR" sz="1600" dirty="0">
                          <a:latin typeface="Constantia" pitchFamily="18" charset="0"/>
                        </a:rPr>
                        <a:t> portal - </a:t>
                      </a:r>
                      <a:r>
                        <a:rPr lang="fr-FR" sz="1600" u="sng" dirty="0">
                          <a:latin typeface="Constantia" pitchFamily="18" charset="0"/>
                          <a:hlinkClick r:id="rId4"/>
                        </a:rPr>
                        <a:t>www.parlament.rs</a:t>
                      </a:r>
                      <a:r>
                        <a:rPr lang="en-US" sz="1600" dirty="0">
                          <a:latin typeface="Constantia" pitchFamily="18" charset="0"/>
                        </a:rPr>
                        <a:t> 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80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nstantia" pitchFamily="18" charset="0"/>
                        </a:rPr>
                        <a:t>100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5607" marR="65607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1" y="5410200"/>
            <a:ext cx="6553199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sr-Latn-RS" sz="1600" dirty="0" smtClean="0">
                <a:latin typeface="Constantia" pitchFamily="18" charset="0"/>
              </a:rPr>
              <a:t>Kada građani izdvoje samo jedan </a:t>
            </a:r>
            <a:r>
              <a:rPr lang="sr-Latn-RS" sz="1600" b="1" dirty="0" smtClean="0">
                <a:latin typeface="Constantia" pitchFamily="18" charset="0"/>
              </a:rPr>
              <a:t>NAJČEŠĆI</a:t>
            </a:r>
            <a:r>
              <a:rPr lang="sr-Latn-RS" sz="1600" dirty="0" smtClean="0">
                <a:latin typeface="Constantia" pitchFamily="18" charset="0"/>
              </a:rPr>
              <a:t> izvor obaveštavanja o radu NSRS, </a:t>
            </a:r>
            <a:r>
              <a:rPr lang="sr-Latn-RS" sz="1600" b="1" dirty="0" smtClean="0">
                <a:latin typeface="Constantia" pitchFamily="18" charset="0"/>
              </a:rPr>
              <a:t>TV navodi čak 63% ispitanih</a:t>
            </a:r>
            <a:r>
              <a:rPr lang="sr-Latn-RS" sz="1600" dirty="0" smtClean="0">
                <a:latin typeface="Constantia" pitchFamily="18" charset="0"/>
              </a:rPr>
              <a:t>.</a:t>
            </a:r>
          </a:p>
          <a:p>
            <a:pPr algn="just"/>
            <a:r>
              <a:rPr lang="sr-Latn-RS" sz="1600" dirty="0" smtClean="0">
                <a:latin typeface="Constantia" pitchFamily="18" charset="0"/>
              </a:rPr>
              <a:t>TV je medij koji građanima najviše odgovara za obaveštavanje o radu NSRS.</a:t>
            </a:r>
            <a:endParaRPr lang="en-US" sz="1600" dirty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19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38200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Praćenje skupštinskih zasedanja</a:t>
            </a:r>
            <a:endParaRPr lang="en-US" sz="3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609600" y="1066800"/>
          <a:ext cx="7696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22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53440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smatrate da mediji na dovoljno jasan način izveštavaju o radu NSRS</a:t>
            </a:r>
            <a:r>
              <a:rPr lang="sr-Latn-R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685800" y="990600"/>
          <a:ext cx="76962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3200399"/>
          <a:ext cx="8610600" cy="2903305"/>
        </p:xfrm>
        <a:graphic>
          <a:graphicData uri="http://schemas.openxmlformats.org/drawingml/2006/table">
            <a:tbl>
              <a:tblPr>
                <a:tableStyleId>{17292A2E-F333-43FB-9621-5CBBE7FDCDCB}</a:tableStyleId>
              </a:tblPr>
              <a:tblGrid>
                <a:gridCol w="4045664"/>
                <a:gridCol w="815757"/>
                <a:gridCol w="1079121"/>
                <a:gridCol w="1071667"/>
                <a:gridCol w="1017007"/>
                <a:gridCol w="581384"/>
              </a:tblGrid>
              <a:tr h="1042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Constantia" pitchFamily="18" charset="0"/>
                        </a:rPr>
                        <a:t> 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Ne zna, ne prati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onstantia" pitchFamily="18" charset="0"/>
                        </a:rPr>
                        <a:t>Negativno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, </a:t>
                      </a:r>
                      <a:endParaRPr lang="sr-Latn-RS" sz="1400" dirty="0" smtClean="0">
                        <a:latin typeface="Constantia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onstantia" pitchFamily="18" charset="0"/>
                        </a:rPr>
                        <a:t>lošije</a:t>
                      </a:r>
                      <a:r>
                        <a:rPr lang="en-US" sz="1400" dirty="0" smtClean="0">
                          <a:latin typeface="Constantia" pitchFamily="18" charset="0"/>
                        </a:rPr>
                        <a:t>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nego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 o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ostalim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onstantia" pitchFamily="18" charset="0"/>
                        </a:rPr>
                        <a:t>Neutralno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, </a:t>
                      </a:r>
                      <a:endParaRPr lang="sr-Latn-RS" sz="1400" smtClean="0">
                        <a:latin typeface="Constantia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Constantia" pitchFamily="18" charset="0"/>
                        </a:rPr>
                        <a:t>isto</a:t>
                      </a:r>
                      <a:r>
                        <a:rPr lang="en-US" sz="1400" dirty="0" smtClean="0">
                          <a:latin typeface="Constantia" pitchFamily="18" charset="0"/>
                        </a:rPr>
                        <a:t>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kao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 i o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ostalim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onstantia" pitchFamily="18" charset="0"/>
                        </a:rPr>
                        <a:t>Pozitivno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,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bolje</a:t>
                      </a:r>
                      <a:r>
                        <a:rPr lang="en-US" sz="1400" dirty="0">
                          <a:latin typeface="Constantia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onstantia" pitchFamily="18" charset="0"/>
                        </a:rPr>
                        <a:t>nego</a:t>
                      </a:r>
                      <a:r>
                        <a:rPr lang="en-US" sz="1400" dirty="0">
                          <a:latin typeface="Constantia" pitchFamily="18" charset="0"/>
                        </a:rPr>
                        <a:t> o </a:t>
                      </a:r>
                      <a:r>
                        <a:rPr lang="en-US" sz="1400" dirty="0" err="1">
                          <a:latin typeface="Constantia" pitchFamily="18" charset="0"/>
                        </a:rPr>
                        <a:t>ostalima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Uk.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26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Predsednik Republike Srbije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16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7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39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38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100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26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Predsednik Vlade  Republike Srbije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16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6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38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40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100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26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Narodna skupština Republike Srbije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18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7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47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highlight>
                            <a:srgbClr val="00FFFF"/>
                          </a:highlight>
                          <a:latin typeface="Constantia" pitchFamily="18" charset="0"/>
                        </a:rPr>
                        <a:t>28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100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26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Vlada Republike Srbije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17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6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44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33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100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39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Predsednik Narodne skupštine Republike Srbije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22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7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43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28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100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  <a:tr h="260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Constantia" pitchFamily="18" charset="0"/>
                        </a:rPr>
                        <a:t>Narodni</a:t>
                      </a:r>
                      <a:r>
                        <a:rPr lang="en-US" sz="1400" b="1" dirty="0">
                          <a:latin typeface="Constantia" pitchFamily="18" charset="0"/>
                        </a:rPr>
                        <a:t> </a:t>
                      </a:r>
                      <a:r>
                        <a:rPr lang="en-US" sz="1400" b="1" dirty="0" err="1">
                          <a:latin typeface="Constantia" pitchFamily="18" charset="0"/>
                        </a:rPr>
                        <a:t>poslanici</a:t>
                      </a:r>
                      <a:endParaRPr lang="en-US" sz="14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20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12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onstantia" pitchFamily="18" charset="0"/>
                        </a:rPr>
                        <a:t>44</a:t>
                      </a:r>
                      <a:endParaRPr lang="en-US" sz="14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highlight>
                            <a:srgbClr val="00FFFF"/>
                          </a:highlight>
                          <a:latin typeface="Constantia" pitchFamily="18" charset="0"/>
                        </a:rPr>
                        <a:t>24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onstantia" pitchFamily="18" charset="0"/>
                        </a:rPr>
                        <a:t>100</a:t>
                      </a:r>
                      <a:endParaRPr lang="en-US" sz="1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323" marR="63323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20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534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smatrate da treba uvesti poseban parlamentarni TV kanal</a:t>
            </a:r>
            <a:r>
              <a:rPr lang="sr-Latn-R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304800" y="1295400"/>
          <a:ext cx="8610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21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0"/>
            <a:ext cx="8534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smatrate da rad NSRS treba da bude dostupan građanima kroz objavljivanje podlistka/dodatka u štampanim medijima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381000" y="1066800"/>
          <a:ext cx="8305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>
                <a:latin typeface="Candara" pitchFamily="34" charset="0"/>
              </a:rPr>
              <a:t>1</a:t>
            </a:r>
            <a:endParaRPr lang="en-US">
              <a:latin typeface="Candara" pitchFamily="34" charset="0"/>
            </a:endParaRP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5410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sr-Latn-C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 čemu ćemo govoriti?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082" name="Content Placeholder 1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05400"/>
          </a:xfrm>
        </p:spPr>
        <p:txBody>
          <a:bodyPr/>
          <a:lstStyle/>
          <a:p>
            <a:pPr algn="just"/>
            <a:r>
              <a:rPr lang="en-US" sz="2100" dirty="0" err="1" smtClean="0">
                <a:latin typeface="Constantia" pitchFamily="18" charset="0"/>
              </a:rPr>
              <a:t>Metodolo</a:t>
            </a:r>
            <a:r>
              <a:rPr lang="sr-Latn-CS" sz="2100" dirty="0" smtClean="0">
                <a:latin typeface="Constantia" pitchFamily="18" charset="0"/>
              </a:rPr>
              <a:t>ški okvir istraživanja</a:t>
            </a:r>
          </a:p>
          <a:p>
            <a:pPr algn="just"/>
            <a:r>
              <a:rPr lang="sr-Latn-CS" sz="2100" dirty="0" smtClean="0">
                <a:latin typeface="Constantia" pitchFamily="18" charset="0"/>
              </a:rPr>
              <a:t>Ciljevi istraživanja</a:t>
            </a:r>
          </a:p>
          <a:p>
            <a:pPr algn="just"/>
            <a:r>
              <a:rPr lang="pl-PL" sz="2100" dirty="0" smtClean="0">
                <a:latin typeface="Constantia" pitchFamily="18" charset="0"/>
              </a:rPr>
              <a:t>Indeks odnosa građana prema parlamentu u Srbiji</a:t>
            </a:r>
          </a:p>
          <a:p>
            <a:pPr algn="just"/>
            <a:r>
              <a:rPr lang="vi-VN" sz="2100" dirty="0" smtClean="0">
                <a:latin typeface="Constantia" pitchFamily="18" charset="0"/>
              </a:rPr>
              <a:t>Odnos građana prema „unutrašnjoj dinamici“ u Narodnoj skupštini</a:t>
            </a:r>
            <a:endParaRPr lang="sr-Latn-RS" sz="2100" dirty="0" smtClean="0">
              <a:latin typeface="Constantia" pitchFamily="18" charset="0"/>
            </a:endParaRPr>
          </a:p>
          <a:p>
            <a:pPr algn="just"/>
            <a:r>
              <a:rPr lang="sr-Latn-CS" sz="2100" dirty="0" smtClean="0">
                <a:latin typeface="Constantia" pitchFamily="18" charset="0"/>
              </a:rPr>
              <a:t>Prepoznatljivost i ocena nezavisnih institucija izabranih u NSRS</a:t>
            </a:r>
          </a:p>
          <a:p>
            <a:pPr algn="just"/>
            <a:r>
              <a:rPr lang="sr-Latn-CS" sz="2100" dirty="0" smtClean="0">
                <a:latin typeface="Constantia" pitchFamily="18" charset="0"/>
              </a:rPr>
              <a:t>Poverenje u institucije</a:t>
            </a:r>
          </a:p>
          <a:p>
            <a:pPr algn="just"/>
            <a:r>
              <a:rPr lang="sr-Latn-CS" sz="2100" dirty="0" smtClean="0">
                <a:latin typeface="Constantia" pitchFamily="18" charset="0"/>
              </a:rPr>
              <a:t>Prepoznatljivost predsednika Narodne skupštine</a:t>
            </a:r>
          </a:p>
          <a:p>
            <a:pPr algn="just"/>
            <a:r>
              <a:rPr lang="pl-PL" sz="2100" dirty="0" smtClean="0">
                <a:latin typeface="Constantia" pitchFamily="18" charset="0"/>
              </a:rPr>
              <a:t>Uticaj građana na rad Narodne skupštine</a:t>
            </a:r>
          </a:p>
          <a:p>
            <a:pPr algn="just"/>
            <a:r>
              <a:rPr lang="vi-VN" sz="2100" dirty="0" smtClean="0">
                <a:latin typeface="Constantia" pitchFamily="18" charset="0"/>
              </a:rPr>
              <a:t>Aktivizam građana</a:t>
            </a:r>
            <a:endParaRPr lang="sr-Latn-RS" sz="2100" dirty="0" smtClean="0">
              <a:latin typeface="Constantia" pitchFamily="18" charset="0"/>
            </a:endParaRPr>
          </a:p>
          <a:p>
            <a:pPr algn="just"/>
            <a:r>
              <a:rPr lang="pl-PL" sz="2100" dirty="0" smtClean="0">
                <a:latin typeface="Constantia" pitchFamily="18" charset="0"/>
              </a:rPr>
              <a:t>Stav građana prema radu i funkciji Narodne skupštine</a:t>
            </a:r>
            <a:endParaRPr lang="sr-Latn-CS" sz="2100" dirty="0" smtClean="0">
              <a:latin typeface="Constantia" pitchFamily="18" charset="0"/>
            </a:endParaRPr>
          </a:p>
          <a:p>
            <a:pPr algn="just"/>
            <a:r>
              <a:rPr lang="pl-PL" sz="2100" dirty="0" smtClean="0">
                <a:latin typeface="Constantia" pitchFamily="18" charset="0"/>
              </a:rPr>
              <a:t>Informisanje o radu Narodne skupštine</a:t>
            </a:r>
          </a:p>
          <a:p>
            <a:pPr algn="just"/>
            <a:r>
              <a:rPr lang="sr-Latn-CS" sz="2100" dirty="0" smtClean="0">
                <a:latin typeface="Constantia" pitchFamily="18" charset="0"/>
              </a:rPr>
              <a:t>Izveštavanje medija o Narodnoj skupštini</a:t>
            </a: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pl-PL" sz="2200" dirty="0" smtClean="0">
              <a:latin typeface="Constantia" pitchFamily="18" charset="0"/>
            </a:endParaRPr>
          </a:p>
          <a:p>
            <a:endParaRPr lang="en-US" sz="22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23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0"/>
            <a:ext cx="85344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 li su predstavnici </a:t>
            </a:r>
            <a:r>
              <a:rPr lang="sr-Latn-R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NSRS </a:t>
            </a:r>
            <a:r>
              <a:rPr lang="vi-VN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u komunikaciji sa javnošću putem medija dovoljno otvoreni prema javnosti</a:t>
            </a:r>
            <a:r>
              <a:rPr lang="sr-Latn-R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685800" y="1371600"/>
          <a:ext cx="7848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5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25400"/>
            <a:ext cx="8382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Koliko se diskutuje o sledećim temama</a:t>
            </a:r>
            <a:r>
              <a:rPr lang="pl-P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...</a:t>
            </a:r>
            <a:r>
              <a:rPr lang="sr-Latn-C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81000" y="1295400"/>
          <a:ext cx="8458201" cy="4648196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3310753"/>
                <a:gridCol w="784539"/>
                <a:gridCol w="862993"/>
                <a:gridCol w="784539"/>
                <a:gridCol w="1054770"/>
                <a:gridCol w="829868"/>
                <a:gridCol w="830739"/>
              </a:tblGrid>
              <a:tr h="664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latin typeface="Constantia" pitchFamily="18" charset="0"/>
                        </a:rPr>
                        <a:t> 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Ne zna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Nimalo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Malo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Osrednje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Mnogo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Veoma mnogo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nstantia" pitchFamily="18" charset="0"/>
                        </a:rPr>
                        <a:t>Evropske</a:t>
                      </a:r>
                      <a:r>
                        <a:rPr lang="en-US" sz="1600" b="1" dirty="0">
                          <a:latin typeface="Constantia" pitchFamily="18" charset="0"/>
                        </a:rPr>
                        <a:t> </a:t>
                      </a:r>
                      <a:r>
                        <a:rPr lang="en-US" sz="1600" b="1" dirty="0" err="1">
                          <a:latin typeface="Constantia" pitchFamily="18" charset="0"/>
                        </a:rPr>
                        <a:t>integracije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3.8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6.5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25.1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29.5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24.1</a:t>
                      </a:r>
                      <a:endParaRPr lang="en-US" sz="1600" b="1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nstantia" pitchFamily="18" charset="0"/>
                        </a:rPr>
                        <a:t>Kosovo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9.8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22.2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28.9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24</a:t>
                      </a:r>
                      <a:endParaRPr lang="en-US" sz="1600" b="1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Borba protiv korupcije i kriminala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7.5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17.7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29.4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21.6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13.4</a:t>
                      </a:r>
                      <a:endParaRPr lang="en-US" sz="1600" b="1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onstantia" pitchFamily="18" charset="0"/>
                        </a:rPr>
                        <a:t>Rad</a:t>
                      </a:r>
                      <a:r>
                        <a:rPr lang="en-US" sz="1600" dirty="0">
                          <a:latin typeface="Constantia" pitchFamily="18" charset="0"/>
                        </a:rPr>
                        <a:t> </a:t>
                      </a:r>
                      <a:r>
                        <a:rPr lang="en-US" sz="1600" dirty="0" err="1">
                          <a:latin typeface="Constantia" pitchFamily="18" charset="0"/>
                        </a:rPr>
                        <a:t>premijera</a:t>
                      </a:r>
                      <a:r>
                        <a:rPr lang="en-US" sz="1600" dirty="0">
                          <a:latin typeface="Constantia" pitchFamily="18" charset="0"/>
                        </a:rPr>
                        <a:t> i </a:t>
                      </a:r>
                      <a:r>
                        <a:rPr lang="en-US" sz="1600" dirty="0" err="1">
                          <a:latin typeface="Constantia" pitchFamily="18" charset="0"/>
                        </a:rPr>
                        <a:t>ministara</a:t>
                      </a:r>
                      <a:r>
                        <a:rPr lang="en-US" sz="1600" dirty="0">
                          <a:latin typeface="Constantia" pitchFamily="18" charset="0"/>
                        </a:rPr>
                        <a:t> u </a:t>
                      </a:r>
                      <a:r>
                        <a:rPr lang="en-US" sz="1600" dirty="0" err="1">
                          <a:latin typeface="Constantia" pitchFamily="18" charset="0"/>
                        </a:rPr>
                        <a:t>Vladi</a:t>
                      </a:r>
                      <a:r>
                        <a:rPr lang="en-US" sz="1600" dirty="0">
                          <a:latin typeface="Constantia" pitchFamily="18" charset="0"/>
                        </a:rPr>
                        <a:t> 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6.2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15.5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34.6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19.9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10.5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Diskriminisane grupe (LGBT, Romi)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13.3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17.8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31.2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16.2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Ekonomski problemi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10.8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28.4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24.6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15.5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9.2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Policija, vojska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7.9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23.1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37.7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6.5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Pravosuđe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9.4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27.1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34.4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12.3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Zdravstvo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13.3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29.9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31.5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9.3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5.1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Obrazovanje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12.9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30.2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32.5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9.5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Socijalna politika 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21.3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30.7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25.1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7.2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4.5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  <a:tr h="33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Položaj mladih u Srbiji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11.2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23.6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34.4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22.6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</a:rPr>
                        <a:t>4.8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nstantia" pitchFamily="18" charset="0"/>
                        </a:rPr>
                        <a:t>3.3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7852" marR="67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772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6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8600" y="25400"/>
            <a:ext cx="89916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r-Latn-C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Teme koje trebaju da imaju prioritet u radu </a:t>
            </a:r>
            <a:r>
              <a:rPr lang="sr-Latn-C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NSRS 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381000" y="1219200"/>
          <a:ext cx="8458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0670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12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36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382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Prepoznatljivost i ocena rada predsednika NSRS 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304801" y="990600"/>
          <a:ext cx="3962399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1066800" y="2895600"/>
          <a:ext cx="7772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8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8153400" cy="5386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Prepoznatljivost i ocena nezavisnih institucija </a:t>
            </a:r>
            <a:endParaRPr lang="en-US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219200"/>
          <a:ext cx="8458832" cy="4724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3984406"/>
                <a:gridCol w="3044267"/>
                <a:gridCol w="1430159"/>
              </a:tblGrid>
              <a:tr h="7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onstantia" pitchFamily="18" charset="0"/>
                        </a:rPr>
                        <a:t> </a:t>
                      </a:r>
                      <a:endParaRPr lang="en-US" sz="17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Constantia" pitchFamily="18" charset="0"/>
                        </a:rPr>
                        <a:t>Prepoznatljivost</a:t>
                      </a:r>
                      <a:r>
                        <a:rPr lang="en-US" sz="1700" dirty="0">
                          <a:latin typeface="Constantia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Constantia" pitchFamily="18" charset="0"/>
                        </a:rPr>
                        <a:t>institucije</a:t>
                      </a:r>
                      <a:endParaRPr lang="sr-Latn-RS" sz="1700" dirty="0" smtClean="0">
                        <a:latin typeface="Constantia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latin typeface="Constantia" pitchFamily="18" charset="0"/>
                        </a:rPr>
                        <a:t>(</a:t>
                      </a:r>
                      <a:r>
                        <a:rPr lang="en-US" sz="1700" dirty="0">
                          <a:latin typeface="Constantia" pitchFamily="18" charset="0"/>
                        </a:rPr>
                        <a:t>u %)</a:t>
                      </a:r>
                      <a:endParaRPr lang="en-US" sz="17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Prosečna ocena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>
                          <a:latin typeface="Constantia" pitchFamily="18" charset="0"/>
                        </a:rPr>
                        <a:t>Agencija za borbu protiv korupcije</a:t>
                      </a:r>
                      <a:endParaRPr lang="en-US" sz="1700" b="1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54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3.19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Constantia" pitchFamily="18" charset="0"/>
                        </a:rPr>
                        <a:t>Poverenik za informacije od javnog značaja</a:t>
                      </a:r>
                      <a:endParaRPr lang="en-US" sz="1700" b="1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32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3.13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 err="1">
                          <a:latin typeface="Constantia" pitchFamily="18" charset="0"/>
                        </a:rPr>
                        <a:t>Zaštitnik</a:t>
                      </a:r>
                      <a:r>
                        <a:rPr lang="en-US" sz="1700" b="1" dirty="0">
                          <a:latin typeface="Constantia" pitchFamily="18" charset="0"/>
                        </a:rPr>
                        <a:t> </a:t>
                      </a:r>
                      <a:r>
                        <a:rPr lang="en-US" sz="1700" b="1" dirty="0" err="1">
                          <a:latin typeface="Constantia" pitchFamily="18" charset="0"/>
                        </a:rPr>
                        <a:t>građana</a:t>
                      </a:r>
                      <a:endParaRPr lang="en-US" sz="17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39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3.10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Poverenik za zaštitu ravnopravnosti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21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2.79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Državna revizorska institucija 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26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2.69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latin typeface="Constantia" pitchFamily="18" charset="0"/>
                        </a:rPr>
                        <a:t>Republička</a:t>
                      </a:r>
                      <a:r>
                        <a:rPr lang="en-US" sz="1700" dirty="0">
                          <a:latin typeface="Constantia" pitchFamily="18" charset="0"/>
                        </a:rPr>
                        <a:t> </a:t>
                      </a:r>
                      <a:r>
                        <a:rPr lang="en-US" sz="1700" dirty="0" err="1">
                          <a:latin typeface="Constantia" pitchFamily="18" charset="0"/>
                        </a:rPr>
                        <a:t>radiodifuzna</a:t>
                      </a:r>
                      <a:r>
                        <a:rPr lang="en-US" sz="1700" dirty="0">
                          <a:latin typeface="Constantia" pitchFamily="18" charset="0"/>
                        </a:rPr>
                        <a:t> </a:t>
                      </a:r>
                      <a:r>
                        <a:rPr lang="en-US" sz="1700" dirty="0" err="1">
                          <a:latin typeface="Constantia" pitchFamily="18" charset="0"/>
                        </a:rPr>
                        <a:t>agencija</a:t>
                      </a:r>
                      <a:endParaRPr lang="en-US" sz="1700" dirty="0">
                        <a:latin typeface="Constantia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onstantia" pitchFamily="18" charset="0"/>
                        </a:rPr>
                        <a:t> (RRA)</a:t>
                      </a:r>
                      <a:endParaRPr lang="en-US" sz="17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39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2.51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Komisija za zaštitu prava u postupcima javnih nabavki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onstantia" pitchFamily="18" charset="0"/>
                        </a:rPr>
                        <a:t>22</a:t>
                      </a:r>
                      <a:endParaRPr lang="en-US" sz="17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onstantia" pitchFamily="18" charset="0"/>
                        </a:rPr>
                        <a:t>2.30</a:t>
                      </a:r>
                      <a:endParaRPr lang="en-US" sz="17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3697" marR="6369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385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24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295400" y="2895600"/>
            <a:ext cx="6400800" cy="9387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HVALA NA PAŽNJI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andara" pitchFamily="34" charset="0"/>
              </a:rPr>
              <a:t>2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4038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sr-Latn-C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Metodološki okvir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106" name="Content Placeholder 12"/>
          <p:cNvSpPr>
            <a:spLocks noGrp="1"/>
          </p:cNvSpPr>
          <p:nvPr>
            <p:ph idx="1"/>
          </p:nvPr>
        </p:nvSpPr>
        <p:spPr>
          <a:xfrm>
            <a:off x="442365" y="858430"/>
            <a:ext cx="8229600" cy="5466170"/>
          </a:xfrm>
        </p:spPr>
        <p:txBody>
          <a:bodyPr/>
          <a:lstStyle/>
          <a:p>
            <a:pPr algn="just"/>
            <a:r>
              <a:rPr lang="sr-Latn-CS" sz="2200" dirty="0" smtClean="0">
                <a:latin typeface="Constantia" pitchFamily="18" charset="0"/>
              </a:rPr>
              <a:t>Uzorak: s</a:t>
            </a:r>
            <a:r>
              <a:rPr lang="vi-VN" sz="2200" dirty="0" smtClean="0">
                <a:latin typeface="Constantia" pitchFamily="18" charset="0"/>
              </a:rPr>
              <a:t>lučajni, reprezentativni uzorak od 1.108 građana starijih od 15 godina, u Republici Srbiji, bez Kosova i Metohije</a:t>
            </a:r>
            <a:endParaRPr lang="sr-Latn-CS" sz="2200" dirty="0" smtClean="0">
              <a:latin typeface="Constantia" pitchFamily="18" charset="0"/>
            </a:endParaRPr>
          </a:p>
          <a:p>
            <a:pPr algn="just"/>
            <a:r>
              <a:rPr lang="sr-Latn-CS" sz="2200" dirty="0" smtClean="0">
                <a:latin typeface="Constantia" pitchFamily="18" charset="0"/>
              </a:rPr>
              <a:t>Period realizacije: </a:t>
            </a:r>
            <a:r>
              <a:rPr lang="pl-PL" sz="2200" dirty="0" smtClean="0">
                <a:latin typeface="Constantia" pitchFamily="18" charset="0"/>
              </a:rPr>
              <a:t>između 15. i 23. maja 2013. godine</a:t>
            </a:r>
            <a:endParaRPr lang="sr-Latn-CS" sz="2200" dirty="0" smtClean="0">
              <a:latin typeface="Constantia" pitchFamily="18" charset="0"/>
            </a:endParaRPr>
          </a:p>
          <a:p>
            <a:pPr algn="just"/>
            <a:r>
              <a:rPr lang="sr-Latn-CS" sz="2200" dirty="0" smtClean="0">
                <a:latin typeface="Constantia" pitchFamily="18" charset="0"/>
              </a:rPr>
              <a:t>Odabir domaćinstva: slučajno uzorkovanje bez prava zamene - od početne tačke svaka druga kućna adresa u okviru biračkog mesta</a:t>
            </a:r>
          </a:p>
          <a:p>
            <a:pPr algn="just"/>
            <a:r>
              <a:rPr lang="sr-Latn-CS" sz="2200" dirty="0" smtClean="0">
                <a:latin typeface="Constantia" pitchFamily="18" charset="0"/>
              </a:rPr>
              <a:t>Odabir ispitanika u okviru domaćinstva: s</a:t>
            </a:r>
            <a:r>
              <a:rPr lang="vi-VN" sz="2200" dirty="0" smtClean="0">
                <a:latin typeface="Constantia" pitchFamily="18" charset="0"/>
              </a:rPr>
              <a:t>lučajno uzorkovanje bez prava zamene - izbor ispitanika metodom „prvog rođendana“ u odnosu na dan anketiranja</a:t>
            </a:r>
            <a:endParaRPr lang="sr-Latn-CS" sz="2200" dirty="0" smtClean="0">
              <a:latin typeface="Constantia" pitchFamily="18" charset="0"/>
            </a:endParaRPr>
          </a:p>
          <a:p>
            <a:pPr algn="just"/>
            <a:r>
              <a:rPr lang="sr-Latn-CS" sz="2200" dirty="0" smtClean="0">
                <a:latin typeface="Constantia" pitchFamily="18" charset="0"/>
              </a:rPr>
              <a:t>Istraživačka tehnika: licem u lice (face to face, F2F)</a:t>
            </a:r>
          </a:p>
          <a:p>
            <a:pPr algn="just"/>
            <a:r>
              <a:rPr lang="sr-Latn-CS" sz="2200" dirty="0" smtClean="0">
                <a:latin typeface="Constantia" pitchFamily="18" charset="0"/>
              </a:rPr>
              <a:t>Istraživački instrument: upitnik od 102 </a:t>
            </a:r>
            <a:r>
              <a:rPr lang="en-US" sz="2200" dirty="0" err="1" smtClean="0">
                <a:latin typeface="Constantia" pitchFamily="18" charset="0"/>
              </a:rPr>
              <a:t>pitanja</a:t>
            </a:r>
            <a:endParaRPr lang="en-US" sz="2200" dirty="0" smtClean="0">
              <a:latin typeface="Constantia" pitchFamily="18" charset="0"/>
            </a:endParaRPr>
          </a:p>
          <a:p>
            <a:pPr algn="just"/>
            <a:r>
              <a:rPr lang="en-US" sz="2200" dirty="0" err="1" smtClean="0">
                <a:latin typeface="Constantia" pitchFamily="18" charset="0"/>
              </a:rPr>
              <a:t>Istra</a:t>
            </a:r>
            <a:r>
              <a:rPr lang="sr-Latn-RS" sz="2200" dirty="0" smtClean="0">
                <a:latin typeface="Constantia" pitchFamily="18" charset="0"/>
              </a:rPr>
              <a:t>živanje organizovano od strane projekta UNDP „</a:t>
            </a:r>
            <a:r>
              <a:rPr lang="sr-Latn-RS" sz="2200" i="1" dirty="0" smtClean="0">
                <a:latin typeface="Constantia" pitchFamily="18" charset="0"/>
              </a:rPr>
              <a:t>Jačanje nadzorne uloge i transparentnosti u radu Narodne skupštine</a:t>
            </a:r>
            <a:r>
              <a:rPr lang="sr-Latn-RS" sz="2200" dirty="0" smtClean="0">
                <a:latin typeface="Constantia" pitchFamily="18" charset="0"/>
              </a:rPr>
              <a:t>“ uz podršku Švajcarske agencije za razvoj i saradnju (SDC) i stručnu podršku Sekretarijata Narodne skupštine</a:t>
            </a:r>
            <a:endParaRPr lang="en-US" sz="22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3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4038600" cy="6155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sr-Latn-CS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Ciljevi istraživanja</a:t>
            </a: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106" name="Content Placeholder 1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 algn="just"/>
            <a:r>
              <a:rPr lang="sr-Latn-RS" sz="2200" dirty="0" smtClean="0">
                <a:latin typeface="Constantia" pitchFamily="18" charset="0"/>
              </a:rPr>
              <a:t>Istraživanje percepcije rada i funkcije Narodne skupštine je prvo ovakve vrste u Srbiji</a:t>
            </a:r>
          </a:p>
          <a:p>
            <a:pPr algn="just"/>
            <a:r>
              <a:rPr lang="sr-Latn-RS" sz="2200" dirty="0" smtClean="0">
                <a:latin typeface="Constantia" pitchFamily="18" charset="0"/>
              </a:rPr>
              <a:t>Ovo je prvi istraživački ciklus, a istraživanje će biti ponovljeno kroz dve godine</a:t>
            </a:r>
          </a:p>
          <a:p>
            <a:pPr algn="just"/>
            <a:r>
              <a:rPr lang="sr-Latn-RS" sz="2200" dirty="0" smtClean="0">
                <a:latin typeface="Constantia" pitchFamily="18" charset="0"/>
              </a:rPr>
              <a:t>Ciljevi istraživanja:</a:t>
            </a:r>
          </a:p>
          <a:p>
            <a:pPr algn="just"/>
            <a:r>
              <a:rPr lang="sr-Latn-RS" sz="2200" dirty="0" smtClean="0">
                <a:latin typeface="Constantia" pitchFamily="18" charset="0"/>
              </a:rPr>
              <a:t>1. Percepcija građana Srbije o radu i funkciji Narodne skupštine</a:t>
            </a:r>
          </a:p>
          <a:p>
            <a:pPr algn="just"/>
            <a:r>
              <a:rPr lang="sr-Latn-RS" sz="2200" dirty="0" smtClean="0">
                <a:latin typeface="Constantia" pitchFamily="18" charset="0"/>
              </a:rPr>
              <a:t>2. Ispitivanje poverenja građana u Narodnu skupštinu</a:t>
            </a:r>
          </a:p>
          <a:p>
            <a:pPr algn="just"/>
            <a:r>
              <a:rPr lang="sr-Latn-RS" sz="2200" dirty="0" smtClean="0">
                <a:latin typeface="Constantia" pitchFamily="18" charset="0"/>
              </a:rPr>
              <a:t>3. Definisanje okvira za unapređenje transparentnosti rada Narodne skupštine i njene komunikacije sa građanima</a:t>
            </a:r>
          </a:p>
          <a:p>
            <a:pPr algn="just"/>
            <a:r>
              <a:rPr lang="sr-Latn-RS" sz="2200" i="1" dirty="0" smtClean="0">
                <a:latin typeface="Constantia" pitchFamily="18" charset="0"/>
              </a:rPr>
              <a:t>Ideja istraživanja je da se rad Narodne skupštine učini transparentnijim, da Narodna skupština unapredi komunikaciju sa građanima i da se u njen rad aktivnije uključi civilno društvo i javnost u celini </a:t>
            </a:r>
            <a:endParaRPr lang="en-US" sz="2200" i="1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4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8077200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Indeks odnosa prema parlamentu u Srbiji </a:t>
            </a:r>
            <a:endParaRPr lang="en-US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381000" y="1295400"/>
          <a:ext cx="838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0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9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7924800" cy="6155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Poverenje u političke institucije</a:t>
            </a: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1143000"/>
          <a:ext cx="8305800" cy="4800603"/>
        </p:xfrm>
        <a:graphic>
          <a:graphicData uri="http://schemas.openxmlformats.org/drawingml/2006/table">
            <a:tbl>
              <a:tblPr/>
              <a:tblGrid>
                <a:gridCol w="3764772"/>
                <a:gridCol w="873276"/>
                <a:gridCol w="1135258"/>
                <a:gridCol w="1309911"/>
                <a:gridCol w="1222583"/>
              </a:tblGrid>
              <a:tr h="1512519">
                <a:tc>
                  <a:txBody>
                    <a:bodyPr/>
                    <a:lstStyle/>
                    <a:p>
                      <a:endParaRPr lang="en-US" sz="1600" dirty="0">
                        <a:latin typeface="Constant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Ne znam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Nema poverenja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Niti imam, niti nemam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Imam poverenja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0" dirty="0" smtClean="0">
                          <a:latin typeface="Constantia" pitchFamily="18" charset="0"/>
                          <a:ea typeface="Calibri"/>
                          <a:cs typeface="Times New Roman"/>
                        </a:rPr>
                        <a:t>Predsednik Republike Srbije</a:t>
                      </a:r>
                      <a:endParaRPr lang="en-US" sz="1600" b="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0000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52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600" dirty="0">
                          <a:latin typeface="Constant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Republike</a:t>
                      </a:r>
                      <a:r>
                        <a:rPr lang="en-US" sz="1600" dirty="0">
                          <a:latin typeface="Constant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Narodna</a:t>
                      </a:r>
                      <a:r>
                        <a:rPr lang="en-US" sz="1600" b="1" dirty="0">
                          <a:latin typeface="Constant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latin typeface="Constantia" pitchFamily="18" charset="0"/>
                          <a:ea typeface="Times New Roman"/>
                          <a:cs typeface="Times New Roman"/>
                        </a:rPr>
                        <a:t>skupštin</a:t>
                      </a:r>
                      <a:r>
                        <a:rPr lang="sr-Latn-RS" sz="1600" b="1" dirty="0" smtClean="0">
                          <a:latin typeface="Constantia" pitchFamily="18" charset="0"/>
                          <a:ea typeface="Times New Roman"/>
                          <a:cs typeface="Times New Roman"/>
                        </a:rPr>
                        <a:t>a</a:t>
                      </a:r>
                      <a:endParaRPr lang="en-US" sz="16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0000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27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0000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32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FF0000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Narodni</a:t>
                      </a:r>
                      <a:r>
                        <a:rPr lang="en-US" sz="1600" dirty="0">
                          <a:latin typeface="Constant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poslanici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00FFFF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22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Nevladin</a:t>
                      </a:r>
                      <a:r>
                        <a:rPr lang="en-US" sz="1600" dirty="0">
                          <a:latin typeface="Constant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onstantia" pitchFamily="18" charset="0"/>
                          <a:ea typeface="Times New Roman"/>
                          <a:cs typeface="Times New Roman"/>
                        </a:rPr>
                        <a:t>sektor</a:t>
                      </a:r>
                      <a:endParaRPr lang="en-US" sz="16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00FFFF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Političke stranke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nstantia" pitchFamily="18" charset="0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highlight>
                            <a:srgbClr val="00FFFF"/>
                          </a:highlight>
                          <a:latin typeface="Constantia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4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0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10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25400"/>
            <a:ext cx="792480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Poverenje u političke institucije: promene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3399" y="990596"/>
          <a:ext cx="8153400" cy="5088102"/>
        </p:xfrm>
        <a:graphic>
          <a:graphicData uri="http://schemas.openxmlformats.org/drawingml/2006/table">
            <a:tbl>
              <a:tblPr/>
              <a:tblGrid>
                <a:gridCol w="2333829"/>
                <a:gridCol w="1080191"/>
                <a:gridCol w="1080191"/>
                <a:gridCol w="1080191"/>
                <a:gridCol w="1289499"/>
                <a:gridCol w="1289499"/>
              </a:tblGrid>
              <a:tr h="1572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Ne znam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Nema poverenja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Niti imam, niti nemam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Imam poverenja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Republička Vlada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Narodna skupština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nstantia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4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nstantia"/>
                          <a:ea typeface="Times New Roman"/>
                          <a:cs typeface="Times New Roman"/>
                        </a:rPr>
                        <a:t>23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24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nstantia"/>
                          <a:ea typeface="Times New Roman"/>
                          <a:cs typeface="Times New Roman"/>
                        </a:rPr>
                        <a:t>16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Političke stranke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6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Times New Roman"/>
                        </a:rPr>
                        <a:t>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RS" dirty="0" smtClean="0">
                <a:latin typeface="Candara" pitchFamily="34" charset="0"/>
              </a:rPr>
              <a:t>11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7150"/>
            <a:ext cx="838200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Procena promena u radu Narodne Skupštine 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533400" y="1447800"/>
          <a:ext cx="8001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925" y="-3175"/>
            <a:ext cx="88550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228600" cy="609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6553200"/>
            <a:ext cx="2286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Latn-CS" dirty="0" smtClean="0">
                <a:latin typeface="Candara" pitchFamily="34" charset="0"/>
              </a:rPr>
              <a:t>7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" y="1155700"/>
            <a:ext cx="71818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400">
              <a:latin typeface="Myriad Pro" pitchFamily="34" charset="0"/>
            </a:endParaRPr>
          </a:p>
          <a:p>
            <a:pPr algn="just"/>
            <a:endParaRPr lang="en-US" sz="1300" b="1">
              <a:latin typeface="Myriad Pro" pitchFamily="34" charset="0"/>
            </a:endParaRPr>
          </a:p>
          <a:p>
            <a:pPr algn="just">
              <a:buFontTx/>
              <a:buChar char="•"/>
            </a:pPr>
            <a:endParaRPr lang="sr-Latn-CS" sz="1400">
              <a:latin typeface="Myriad Pro" pitchFamily="34" charset="0"/>
            </a:endParaRPr>
          </a:p>
          <a:p>
            <a:pPr algn="just"/>
            <a:endParaRPr lang="sr-Latn-CS" sz="1300">
              <a:latin typeface="Myriad Pro" pitchFamily="34" charset="0"/>
            </a:endParaRPr>
          </a:p>
          <a:p>
            <a:pPr algn="just"/>
            <a:endParaRPr lang="sr-Latn-CS" sz="1400">
              <a:latin typeface="Myriad Pro" pitchFamily="34" charset="0"/>
            </a:endParaRPr>
          </a:p>
          <a:p>
            <a:pPr algn="just"/>
            <a:r>
              <a:rPr lang="sr-Latn-CS" sz="1400">
                <a:latin typeface="Myriad Pro" pitchFamily="34" charset="0"/>
              </a:rPr>
              <a:t>	</a:t>
            </a:r>
            <a:endParaRPr lang="en-US" sz="1400">
              <a:latin typeface="Myriad Pro" pitchFamily="34" charset="0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0" y="6553200"/>
            <a:ext cx="177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28600" y="3581400"/>
            <a:ext cx="0" cy="327660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2025" y="6122988"/>
            <a:ext cx="15700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81000" y="25400"/>
            <a:ext cx="8001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Koje su funkcije parlamenta </a:t>
            </a:r>
            <a:r>
              <a:rPr lang="pl-P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najvažnije?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199" y="1600202"/>
          <a:ext cx="8458202" cy="3962400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58358"/>
                <a:gridCol w="2073103"/>
                <a:gridCol w="1842247"/>
                <a:gridCol w="1842247"/>
                <a:gridCol w="1842247"/>
              </a:tblGrid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onstantia" pitchFamily="18" charset="0"/>
                        </a:rPr>
                        <a:t> 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onstantia" pitchFamily="18" charset="0"/>
                        </a:rPr>
                        <a:t>Zakonodavna</a:t>
                      </a:r>
                      <a:r>
                        <a:rPr lang="en-US" sz="1800" b="1" dirty="0">
                          <a:latin typeface="Constantia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Constantia" pitchFamily="18" charset="0"/>
                        </a:rPr>
                        <a:t>funkcija</a:t>
                      </a:r>
                      <a:endParaRPr lang="en-US" sz="18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Kontrolna funkcija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Izborna funkcija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Predstavnička funkcija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Rang 1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highlight>
                            <a:srgbClr val="FFFF00"/>
                          </a:highlight>
                          <a:latin typeface="Constantia" pitchFamily="18" charset="0"/>
                        </a:rPr>
                        <a:t>61</a:t>
                      </a:r>
                      <a:endParaRPr lang="en-US" sz="24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highlight>
                            <a:srgbClr val="00FF00"/>
                          </a:highlight>
                          <a:latin typeface="Constantia" pitchFamily="18" charset="0"/>
                        </a:rPr>
                        <a:t>18</a:t>
                      </a:r>
                      <a:endParaRPr lang="en-US" sz="24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11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10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Rang 2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21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42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22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16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Rang 3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12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28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highlight>
                            <a:srgbClr val="00FFFF"/>
                          </a:highlight>
                          <a:latin typeface="Constantia" pitchFamily="18" charset="0"/>
                        </a:rPr>
                        <a:t>38</a:t>
                      </a:r>
                      <a:endParaRPr lang="en-US" sz="24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22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Rang 4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6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onstantia" pitchFamily="18" charset="0"/>
                        </a:rPr>
                        <a:t>13</a:t>
                      </a:r>
                      <a:endParaRPr lang="en-US" sz="180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onstantia" pitchFamily="18" charset="0"/>
                        </a:rPr>
                        <a:t>29</a:t>
                      </a:r>
                      <a:endParaRPr lang="en-US" sz="1800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highlight>
                            <a:srgbClr val="FF0000"/>
                          </a:highlight>
                          <a:latin typeface="Constantia" pitchFamily="18" charset="0"/>
                        </a:rPr>
                        <a:t>52</a:t>
                      </a:r>
                      <a:endParaRPr lang="en-US" sz="2400" b="1" dirty="0"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1208</Words>
  <Application>Microsoft Office PowerPoint</Application>
  <PresentationFormat>On-screen Show (4:3)</PresentationFormat>
  <Paragraphs>545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Biljana Ledenican</cp:lastModifiedBy>
  <cp:revision>210</cp:revision>
  <dcterms:created xsi:type="dcterms:W3CDTF">2006-06-12T12:12:12Z</dcterms:created>
  <dcterms:modified xsi:type="dcterms:W3CDTF">2013-07-26T11:51:51Z</dcterms:modified>
</cp:coreProperties>
</file>